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2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DC036-0D0B-45FE-8F20-ED8A449807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CM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8175A3-CE55-4A1E-A240-0998B5977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C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F06068-19DE-46C8-BB45-8F8E67236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4EC46-79CE-4AF6-AB1B-22D5E94F9DAD}" type="slidenum">
              <a:rPr lang="fr-CM" smtClean="0"/>
              <a:t>‹#›</a:t>
            </a:fld>
            <a:endParaRPr lang="fr-CM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604FB96-0AD5-4C00-A01F-F7F9B13BBA39}"/>
              </a:ext>
            </a:extLst>
          </p:cNvPr>
          <p:cNvCxnSpPr>
            <a:cxnSpLocks/>
          </p:cNvCxnSpPr>
          <p:nvPr userDrawn="1"/>
        </p:nvCxnSpPr>
        <p:spPr>
          <a:xfrm>
            <a:off x="1524000" y="3564392"/>
            <a:ext cx="9160468" cy="0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2264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2B518-FF86-46B2-A04C-A0096546E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M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7AEE25-C0CF-4A2C-BD4E-F4E7D1910C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7D0CD-F35A-416D-B1D5-E010F497A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4EC46-79CE-4AF6-AB1B-22D5E94F9DAD}" type="slidenum">
              <a:rPr lang="fr-CM" smtClean="0"/>
              <a:t>‹#›</a:t>
            </a:fld>
            <a:endParaRPr lang="fr-CM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6AB807A-C5BE-4588-992B-86A7A7394ED5}"/>
              </a:ext>
            </a:extLst>
          </p:cNvPr>
          <p:cNvCxnSpPr>
            <a:cxnSpLocks/>
          </p:cNvCxnSpPr>
          <p:nvPr userDrawn="1"/>
        </p:nvCxnSpPr>
        <p:spPr>
          <a:xfrm>
            <a:off x="816428" y="1757136"/>
            <a:ext cx="10584000" cy="0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2382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A68FCE-2A88-4F6D-B0BA-4CF80047B2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M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3BE916-C0FB-4489-A629-A95E0DB93F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8E6AF-634D-4D08-A884-2D08A8CE5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4EC46-79CE-4AF6-AB1B-22D5E94F9DAD}" type="slidenum">
              <a:rPr lang="fr-CM" smtClean="0"/>
              <a:t>‹#›</a:t>
            </a:fld>
            <a:endParaRPr lang="fr-CM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EE76A5E-7F6C-4279-A84C-3C3A8F971D2F}"/>
              </a:ext>
            </a:extLst>
          </p:cNvPr>
          <p:cNvCxnSpPr>
            <a:cxnSpLocks/>
          </p:cNvCxnSpPr>
          <p:nvPr userDrawn="1"/>
        </p:nvCxnSpPr>
        <p:spPr>
          <a:xfrm>
            <a:off x="8674098" y="365125"/>
            <a:ext cx="0" cy="5811838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5871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E263C-CA8E-41CF-94BA-C08EABBDD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6B0E7-7ADB-4F17-87E7-7FF7BE114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AE2A5-78FC-472D-B153-E8D8F6B3A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4EC46-79CE-4AF6-AB1B-22D5E94F9DAD}" type="slidenum">
              <a:rPr lang="fr-CM" smtClean="0"/>
              <a:t>‹#›</a:t>
            </a:fld>
            <a:endParaRPr lang="fr-CM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5E74B66-73A3-4942-96CA-786AFB01D9F8}"/>
              </a:ext>
            </a:extLst>
          </p:cNvPr>
          <p:cNvCxnSpPr>
            <a:cxnSpLocks/>
          </p:cNvCxnSpPr>
          <p:nvPr userDrawn="1"/>
        </p:nvCxnSpPr>
        <p:spPr>
          <a:xfrm>
            <a:off x="816428" y="1757136"/>
            <a:ext cx="10584000" cy="0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189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6D4D5-71DB-4BF3-A8CA-5F3B844F6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C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BC96D7-DDA3-4E59-8F52-0D893868B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8B2D6B-80E4-428F-9DE8-54B0EC403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4EC46-79CE-4AF6-AB1B-22D5E94F9DAD}" type="slidenum">
              <a:rPr lang="fr-CM" smtClean="0"/>
              <a:t>‹#›</a:t>
            </a:fld>
            <a:endParaRPr lang="fr-CM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77DDBA3-F1F3-425C-A0E0-79452DF0E4F4}"/>
              </a:ext>
            </a:extLst>
          </p:cNvPr>
          <p:cNvCxnSpPr>
            <a:cxnSpLocks/>
          </p:cNvCxnSpPr>
          <p:nvPr userDrawn="1"/>
        </p:nvCxnSpPr>
        <p:spPr>
          <a:xfrm>
            <a:off x="816428" y="4572901"/>
            <a:ext cx="10584000" cy="0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840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16E4F-4A37-42FD-8EA5-9136984F5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23509-8124-4D9B-A0DD-0CB94A53FA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M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BA3948-11DD-409D-B765-7772994E57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M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9DBDBF-6EFA-4521-8B68-D26BA3FA4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4EC46-79CE-4AF6-AB1B-22D5E94F9DAD}" type="slidenum">
              <a:rPr lang="fr-CM" smtClean="0"/>
              <a:t>‹#›</a:t>
            </a:fld>
            <a:endParaRPr lang="fr-CM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52481B3-1745-49EE-BCF5-C21A9B78F779}"/>
              </a:ext>
            </a:extLst>
          </p:cNvPr>
          <p:cNvCxnSpPr>
            <a:cxnSpLocks/>
          </p:cNvCxnSpPr>
          <p:nvPr userDrawn="1"/>
        </p:nvCxnSpPr>
        <p:spPr>
          <a:xfrm>
            <a:off x="816428" y="1757136"/>
            <a:ext cx="10584000" cy="0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5557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A0179-8760-421A-8D9A-4AC44B9B5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A1356-AADE-446F-8D4E-C50993027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96288A-4F15-4D1E-ADE8-5A599D5291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M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DEEF34-6512-42C5-B886-66BB545276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40683F-4FE6-403E-81D4-F31FF04614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M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9B5633-6951-4413-B069-ECD628DE4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4EC46-79CE-4AF6-AB1B-22D5E94F9DAD}" type="slidenum">
              <a:rPr lang="fr-CM" smtClean="0"/>
              <a:t>‹#›</a:t>
            </a:fld>
            <a:endParaRPr lang="fr-CM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C851E32-0444-4314-8128-F9FF16B892C5}"/>
              </a:ext>
            </a:extLst>
          </p:cNvPr>
          <p:cNvCxnSpPr>
            <a:cxnSpLocks/>
          </p:cNvCxnSpPr>
          <p:nvPr userDrawn="1"/>
        </p:nvCxnSpPr>
        <p:spPr>
          <a:xfrm>
            <a:off x="816428" y="1684566"/>
            <a:ext cx="10584000" cy="0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391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80A80-E204-4DFD-B9B6-9BA89B151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M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491DC-49F2-4178-B955-B07F077D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4EC46-79CE-4AF6-AB1B-22D5E94F9DAD}" type="slidenum">
              <a:rPr lang="fr-CM" smtClean="0"/>
              <a:t>‹#›</a:t>
            </a:fld>
            <a:endParaRPr lang="fr-CM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6BD7BAA-F0A2-4EB0-B86D-34C515E57821}"/>
              </a:ext>
            </a:extLst>
          </p:cNvPr>
          <p:cNvCxnSpPr>
            <a:cxnSpLocks/>
          </p:cNvCxnSpPr>
          <p:nvPr userDrawn="1"/>
        </p:nvCxnSpPr>
        <p:spPr>
          <a:xfrm>
            <a:off x="816428" y="1757136"/>
            <a:ext cx="10584000" cy="0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2266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720877-952A-4ADA-8DD0-6A353724A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4EC46-79CE-4AF6-AB1B-22D5E94F9DAD}" type="slidenum">
              <a:rPr lang="fr-CM" smtClean="0"/>
              <a:t>‹#›</a:t>
            </a:fld>
            <a:endParaRPr lang="fr-CM"/>
          </a:p>
        </p:txBody>
      </p:sp>
    </p:spTree>
    <p:extLst>
      <p:ext uri="{BB962C8B-B14F-4D97-AF65-F5344CB8AC3E}">
        <p14:creationId xmlns:p14="http://schemas.microsoft.com/office/powerpoint/2010/main" val="2138730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ED75B-E44B-4929-B0A4-BA5392A26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F3735-0A94-4A12-94F7-438C146C2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M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E19B2B-D676-4768-B4E6-CE856ECE0E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9DC287-AFE6-4C6C-929B-79009FBF2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4EC46-79CE-4AF6-AB1B-22D5E94F9DAD}" type="slidenum">
              <a:rPr lang="fr-CM" smtClean="0"/>
              <a:t>‹#›</a:t>
            </a:fld>
            <a:endParaRPr lang="fr-CM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E9E55AF-DD6B-41F6-9AEF-561890352CDD}"/>
              </a:ext>
            </a:extLst>
          </p:cNvPr>
          <p:cNvCxnSpPr>
            <a:cxnSpLocks/>
          </p:cNvCxnSpPr>
          <p:nvPr userDrawn="1"/>
        </p:nvCxnSpPr>
        <p:spPr>
          <a:xfrm>
            <a:off x="816428" y="2061930"/>
            <a:ext cx="3955597" cy="0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917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D2219-59D9-44FD-8436-AA3767565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M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B488F1-21FE-4923-8A58-53ED06E973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r-CM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155037-6C75-4DEC-9B94-C46421F1CD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A4DC86-77FF-4325-9DFC-CCAF340A9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4EC46-79CE-4AF6-AB1B-22D5E94F9DAD}" type="slidenum">
              <a:rPr lang="fr-CM" smtClean="0"/>
              <a:t>‹#›</a:t>
            </a:fld>
            <a:endParaRPr lang="fr-CM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A10CA3B-ADE5-4C90-8538-313AB68FAAE6}"/>
              </a:ext>
            </a:extLst>
          </p:cNvPr>
          <p:cNvCxnSpPr>
            <a:cxnSpLocks/>
          </p:cNvCxnSpPr>
          <p:nvPr userDrawn="1"/>
        </p:nvCxnSpPr>
        <p:spPr>
          <a:xfrm>
            <a:off x="816428" y="2061930"/>
            <a:ext cx="3955597" cy="0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357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EB71AB0D-3441-4620-935E-99E0EF6DB1F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9" r="2899"/>
          <a:stretch/>
        </p:blipFill>
        <p:spPr>
          <a:xfrm>
            <a:off x="1629946" y="1794711"/>
            <a:ext cx="9647657" cy="4286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B6CC2E-0760-4F05-A147-67ABACF95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C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4F47CA-CE22-48F4-B00D-31BF32A0B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M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584FE-9F29-4F9C-A6E6-8D7BD4836E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72801" y="6223237"/>
            <a:ext cx="1047360" cy="4171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4EC46-79CE-4AF6-AB1B-22D5E94F9DAD}" type="slidenum">
              <a:rPr lang="fr-CM" smtClean="0"/>
              <a:t>‹#›</a:t>
            </a:fld>
            <a:endParaRPr lang="fr-CM"/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81B7FE36-F4CB-48AC-9682-98D1F10ADA13}"/>
              </a:ext>
            </a:extLst>
          </p:cNvPr>
          <p:cNvSpPr>
            <a:spLocks noGrp="1"/>
          </p:cNvSpPr>
          <p:nvPr userDrawn="1"/>
        </p:nvSpPr>
        <p:spPr>
          <a:xfrm>
            <a:off x="2839871" y="6599380"/>
            <a:ext cx="1394014" cy="254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>
                <a:solidFill>
                  <a:schemeClr val="accent5">
                    <a:lumMod val="50000"/>
                  </a:schemeClr>
                </a:solidFill>
              </a:rPr>
              <a:t>www.nasla.cm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6DA261A-50B2-4D1E-9ECE-6A3031C2C47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81" y="-12627"/>
            <a:ext cx="2323013" cy="7070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23DEBEA-7FF3-4801-9C48-BA72D4C83B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3" t="10591" r="2843" b="12518"/>
          <a:stretch/>
        </p:blipFill>
        <p:spPr>
          <a:xfrm>
            <a:off x="6733735" y="6253315"/>
            <a:ext cx="5458265" cy="60732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CE70697-0AA2-4352-8095-B260E16C7D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20" t="7768" r="19599" b="6374"/>
          <a:stretch/>
        </p:blipFill>
        <p:spPr>
          <a:xfrm>
            <a:off x="5875372" y="6600376"/>
            <a:ext cx="333962" cy="25518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9916D0F-4653-48EF-8346-4AFDC77BF391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5037" y="6598011"/>
            <a:ext cx="333962" cy="2622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013B45B-4E3E-4025-A52F-507F19859045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402" y="6602063"/>
            <a:ext cx="432050" cy="254896"/>
          </a:xfrm>
          <a:prstGeom prst="rect">
            <a:avLst/>
          </a:prstGeom>
        </p:spPr>
      </p:pic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C28345FE-3D5D-47EF-B4CF-2CEE7EAF418E}"/>
              </a:ext>
            </a:extLst>
          </p:cNvPr>
          <p:cNvSpPr txBox="1">
            <a:spLocks/>
          </p:cNvSpPr>
          <p:nvPr userDrawn="1"/>
        </p:nvSpPr>
        <p:spPr>
          <a:xfrm>
            <a:off x="0" y="6601409"/>
            <a:ext cx="2638777" cy="2622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>
                <a:solidFill>
                  <a:schemeClr val="accent5">
                    <a:lumMod val="50000"/>
                  </a:schemeClr>
                </a:solidFill>
              </a:rPr>
              <a:t>PMB : 10,008 – Buea, </a:t>
            </a:r>
            <a:r>
              <a:rPr lang="fr-FR" sz="1400" b="1" dirty="0" err="1">
                <a:solidFill>
                  <a:schemeClr val="accent5">
                    <a:lumMod val="50000"/>
                  </a:schemeClr>
                </a:solidFill>
              </a:rPr>
              <a:t>Cameroon</a:t>
            </a:r>
            <a:endParaRPr lang="fr-FR" sz="1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" name="Espace réservé du pied de page 4">
            <a:extLst>
              <a:ext uri="{FF2B5EF4-FFF2-40B4-BE49-F238E27FC236}">
                <a16:creationId xmlns:a16="http://schemas.microsoft.com/office/drawing/2014/main" id="{0FDD9A4B-BCAD-4B61-93A7-EEEF73A54ADB}"/>
              </a:ext>
            </a:extLst>
          </p:cNvPr>
          <p:cNvSpPr txBox="1">
            <a:spLocks/>
          </p:cNvSpPr>
          <p:nvPr userDrawn="1"/>
        </p:nvSpPr>
        <p:spPr>
          <a:xfrm>
            <a:off x="6158251" y="6599380"/>
            <a:ext cx="1601480" cy="2612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>
                <a:solidFill>
                  <a:schemeClr val="accent5">
                    <a:lumMod val="50000"/>
                  </a:schemeClr>
                </a:solidFill>
              </a:rPr>
              <a:t>+237 233 32 20 45</a:t>
            </a:r>
          </a:p>
        </p:txBody>
      </p:sp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id="{6C0F9133-A63D-4DA9-9600-3273CA8DAF8F}"/>
              </a:ext>
            </a:extLst>
          </p:cNvPr>
          <p:cNvSpPr txBox="1">
            <a:spLocks/>
          </p:cNvSpPr>
          <p:nvPr userDrawn="1"/>
        </p:nvSpPr>
        <p:spPr>
          <a:xfrm>
            <a:off x="4344349" y="6600376"/>
            <a:ext cx="1521841" cy="2612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>
                <a:solidFill>
                  <a:schemeClr val="accent5">
                    <a:lumMod val="50000"/>
                  </a:schemeClr>
                </a:solidFill>
              </a:rPr>
              <a:t>+237 233 32 20 44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9F8E3FD-EE67-4139-9805-CE660647586B}"/>
              </a:ext>
            </a:extLst>
          </p:cNvPr>
          <p:cNvCxnSpPr>
            <a:cxnSpLocks/>
            <a:endCxn id="12" idx="1"/>
          </p:cNvCxnSpPr>
          <p:nvPr userDrawn="1"/>
        </p:nvCxnSpPr>
        <p:spPr>
          <a:xfrm flipV="1">
            <a:off x="-1130" y="6556976"/>
            <a:ext cx="6734865" cy="1563"/>
          </a:xfrm>
          <a:prstGeom prst="line">
            <a:avLst/>
          </a:prstGeom>
          <a:ln w="190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0815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7512E-DC88-4549-81C3-F38D02E36E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28398"/>
            <a:ext cx="9144000" cy="2306638"/>
          </a:xfrm>
        </p:spPr>
        <p:txBody>
          <a:bodyPr>
            <a:normAutofit/>
          </a:bodyPr>
          <a:lstStyle/>
          <a:p>
            <a:r>
              <a:rPr lang="fr-FR" b="1" dirty="0"/>
              <a:t>ELABORATION DES TABLEAUX DE BORD DE PERFORMANCE</a:t>
            </a:r>
            <a:endParaRPr lang="fr-CM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5E606B-FA5C-4B22-894A-14EC94CB7D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2327" y="4439952"/>
            <a:ext cx="9144000" cy="1656048"/>
          </a:xfrm>
        </p:spPr>
        <p:txBody>
          <a:bodyPr>
            <a:normAutofit/>
          </a:bodyPr>
          <a:lstStyle/>
          <a:p>
            <a:r>
              <a:rPr lang="fr-FR" b="1" dirty="0"/>
              <a:t>Par </a:t>
            </a:r>
            <a:r>
              <a:rPr lang="fr-FR" sz="2800" b="1" dirty="0"/>
              <a:t>M. ASSO’O FOUMAN Serge Fabrice </a:t>
            </a:r>
            <a:endParaRPr lang="fr-FR" b="1" dirty="0"/>
          </a:p>
          <a:p>
            <a:r>
              <a:rPr lang="fr-FR" b="1" i="1" dirty="0"/>
              <a:t>Chef Cellule de la Planification et des Projets/NASLA</a:t>
            </a:r>
          </a:p>
          <a:p>
            <a:r>
              <a:rPr lang="fr-CM" sz="1800" b="1" dirty="0">
                <a:solidFill>
                  <a:srgbClr val="008000"/>
                </a:solidFill>
                <a:latin typeface="Aptos Narrow" panose="020B0004020202020204" pitchFamily="34" charset="0"/>
              </a:rPr>
              <a:t>CONTRÔLEUR DE GESTION DU SOUS-PROGRAMME1/NASLA</a:t>
            </a:r>
          </a:p>
          <a:p>
            <a:r>
              <a:rPr lang="fr-CM" sz="1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Cél</a:t>
            </a:r>
            <a:r>
              <a:rPr lang="fr-CM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+237 696 57 74 68 (WhatsApp) – E-mail: assoofouman@gmail.com</a:t>
            </a:r>
          </a:p>
          <a:p>
            <a:endParaRPr lang="fr-CM" sz="2000" b="1" dirty="0">
              <a:solidFill>
                <a:schemeClr val="accent2">
                  <a:lumMod val="75000"/>
                </a:schemeClr>
              </a:solidFill>
              <a:latin typeface="Agency FB" panose="020B0503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4CA4A6-6DF0-7ABD-6F0C-51AC0B75394B}"/>
              </a:ext>
            </a:extLst>
          </p:cNvPr>
          <p:cNvSpPr txBox="1"/>
          <p:nvPr/>
        </p:nvSpPr>
        <p:spPr>
          <a:xfrm>
            <a:off x="7800109" y="97126"/>
            <a:ext cx="42013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</a:rPr>
              <a:t>3</a:t>
            </a:r>
            <a:r>
              <a:rPr lang="fr-FR" sz="2000" b="1" baseline="30000" dirty="0">
                <a:solidFill>
                  <a:srgbClr val="FF0000"/>
                </a:solidFill>
              </a:rPr>
              <a:t>E</a:t>
            </a:r>
            <a:r>
              <a:rPr lang="fr-FR" sz="2000" b="1" dirty="0">
                <a:solidFill>
                  <a:srgbClr val="FF0000"/>
                </a:solidFill>
              </a:rPr>
              <a:t> CUVÉE DE FORMATION CONTINUE</a:t>
            </a:r>
          </a:p>
          <a:p>
            <a:r>
              <a:rPr lang="fr-FR" sz="2000" b="1" u="sng" dirty="0">
                <a:solidFill>
                  <a:srgbClr val="FF0000"/>
                </a:solidFill>
              </a:rPr>
              <a:t>PARCOURS</a:t>
            </a:r>
            <a:r>
              <a:rPr lang="fr-FR" sz="2000" b="1" dirty="0">
                <a:solidFill>
                  <a:srgbClr val="FF0000"/>
                </a:solidFill>
              </a:rPr>
              <a:t>: SECRÉTAIRES GÉNÉRAUX</a:t>
            </a:r>
            <a:endParaRPr lang="fr-CM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657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BA253-40A4-4A97-854D-60EBE077B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QUESTIONS LIMINAIRES</a:t>
            </a:r>
            <a:endParaRPr lang="fr-CM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EAF29-2091-49BB-BB24-7C2483424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418" y="1892734"/>
            <a:ext cx="10515600" cy="414568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2200" dirty="0"/>
              <a:t>Q1-Quelles sont vos attentes aux termes de cet enseignement?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2200" dirty="0"/>
              <a:t>Q2-Définir performance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2200" dirty="0"/>
              <a:t>Q3-Le terme performance est utilisé dans divers domaines de la vie courante: sport, étude (académique), santé, etc. Donnez deux exemples de mesure de la performance dans chacun des domaines ci-après: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2200" dirty="0"/>
              <a:t>-la performance d’un élève du secondaire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2200" dirty="0"/>
              <a:t>-la performance d’un employé dans sa Commune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2200" dirty="0"/>
              <a:t>-la performance d’un boxeur professionnel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2200" dirty="0"/>
              <a:t>-la performance d’un hôpital de district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2200" dirty="0"/>
              <a:t>-la performance du service d’état-civil d’une Commune (mairie)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2200" dirty="0"/>
              <a:t>-la performance d’une Commune</a:t>
            </a:r>
            <a:endParaRPr lang="fr-CM" sz="2200" dirty="0"/>
          </a:p>
        </p:txBody>
      </p:sp>
    </p:spTree>
    <p:extLst>
      <p:ext uri="{BB962C8B-B14F-4D97-AF65-F5344CB8AC3E}">
        <p14:creationId xmlns:p14="http://schemas.microsoft.com/office/powerpoint/2010/main" val="3357588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BA253-40A4-4A97-854D-60EBE077B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8"/>
            <a:ext cx="10515600" cy="870672"/>
          </a:xfrm>
        </p:spPr>
        <p:txBody>
          <a:bodyPr>
            <a:normAutofit/>
          </a:bodyPr>
          <a:lstStyle/>
          <a:p>
            <a:r>
              <a:rPr lang="fr-FR" sz="3600" b="1" dirty="0"/>
              <a:t>QUESTIONS LIMINAIRES (2)</a:t>
            </a:r>
            <a:endParaRPr lang="fr-CM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EAF29-2091-49BB-BB24-7C2483424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31278"/>
            <a:ext cx="11236036" cy="41456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200" dirty="0"/>
              <a:t>Q4-Qu’est-ce qu’un tableau de bord? (de manière générale)</a:t>
            </a:r>
          </a:p>
          <a:p>
            <a:pPr marL="0" indent="0">
              <a:buNone/>
            </a:pPr>
            <a:r>
              <a:rPr lang="fr-FR" sz="2200" dirty="0"/>
              <a:t>Q5-Donner cinq exemples de tableau de bord tirés de votre quotidien</a:t>
            </a:r>
          </a:p>
          <a:p>
            <a:pPr marL="0" indent="0">
              <a:buNone/>
            </a:pPr>
            <a:r>
              <a:rPr lang="fr-FR" sz="2200" dirty="0"/>
              <a:t>Q6-Présenter les principaux types de tableau de bord utilisés dans les entreprises /organisation</a:t>
            </a:r>
          </a:p>
          <a:p>
            <a:pPr marL="0" indent="0">
              <a:buNone/>
            </a:pPr>
            <a:r>
              <a:rPr lang="fr-FR" sz="2200" dirty="0"/>
              <a:t>Q7-Définir tableau de bord de performance et donner deux exemples.</a:t>
            </a:r>
          </a:p>
          <a:p>
            <a:pPr marL="0" indent="0">
              <a:buNone/>
            </a:pPr>
            <a:r>
              <a:rPr lang="fr-FR" sz="2200" dirty="0"/>
              <a:t>Q8-Selon vous, quelle peut être l’utilité des tableaux de bord de performance dans votre Commune? (soyez concis et précis)</a:t>
            </a:r>
          </a:p>
          <a:p>
            <a:pPr marL="0" indent="0">
              <a:buNone/>
            </a:pPr>
            <a:r>
              <a:rPr lang="fr-FR" sz="2200" dirty="0"/>
              <a:t>Q9-Qu’est ce que le contrôle de gestion? </a:t>
            </a:r>
          </a:p>
          <a:p>
            <a:pPr marL="0" indent="0">
              <a:buNone/>
            </a:pPr>
            <a:r>
              <a:rPr lang="fr-FR" sz="2200" dirty="0"/>
              <a:t>Q10-Quelle est la relation entre le contrôle de gestion et la performance pour une Institution comme une Commune?</a:t>
            </a:r>
          </a:p>
        </p:txBody>
      </p:sp>
    </p:spTree>
    <p:extLst>
      <p:ext uri="{BB962C8B-B14F-4D97-AF65-F5344CB8AC3E}">
        <p14:creationId xmlns:p14="http://schemas.microsoft.com/office/powerpoint/2010/main" val="2204076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C4ACB-0BDA-B5E3-5A14-EDBCA4306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b="1" dirty="0"/>
              <a:t>QUESTIONS LIMINAIRES (3)</a:t>
            </a:r>
            <a:endParaRPr lang="fr-CM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32E34-F7F9-89AB-EC5A-27C0C8468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sz="2200" dirty="0"/>
              <a:t>Q11-Existe-t-il un dispositif de contrôle de gestion dans votre Commune? Si oui, décrivez le.</a:t>
            </a:r>
          </a:p>
          <a:p>
            <a:pPr marL="0" indent="0" algn="just">
              <a:buNone/>
            </a:pPr>
            <a:r>
              <a:rPr lang="fr-FR" sz="2200" dirty="0"/>
              <a:t>Q12-Quelle est l’utilité des tableaux de bord de performance dans votre fonction de secrétaire général?</a:t>
            </a:r>
          </a:p>
          <a:p>
            <a:pPr marL="0" indent="0">
              <a:buNone/>
            </a:pPr>
            <a:endParaRPr lang="fr-CM" dirty="0"/>
          </a:p>
          <a:p>
            <a:pPr marL="0" indent="0">
              <a:buNone/>
            </a:pPr>
            <a:endParaRPr lang="fr-CM" dirty="0"/>
          </a:p>
          <a:p>
            <a:pPr marL="0" indent="0" algn="ctr">
              <a:buNone/>
            </a:pPr>
            <a:r>
              <a:rPr lang="fr-CM" sz="2400" b="1" i="1" dirty="0"/>
              <a:t>Veuillez répondre à ces questions de manière précise et concise!</a:t>
            </a:r>
          </a:p>
        </p:txBody>
      </p:sp>
    </p:spTree>
    <p:extLst>
      <p:ext uri="{BB962C8B-B14F-4D97-AF65-F5344CB8AC3E}">
        <p14:creationId xmlns:p14="http://schemas.microsoft.com/office/powerpoint/2010/main" val="3359189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8FFC50E-2245-495C-8B30-ECF2A7B69576}" vid="{BA5F73F2-4665-45F0-8D0A-3000F339BFA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NASLA_Template</Template>
  <TotalTime>1237</TotalTime>
  <Words>305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Agency FB</vt:lpstr>
      <vt:lpstr>Aptos Narrow</vt:lpstr>
      <vt:lpstr>Arial</vt:lpstr>
      <vt:lpstr>Calibri</vt:lpstr>
      <vt:lpstr>Calibri Light</vt:lpstr>
      <vt:lpstr>Office Theme</vt:lpstr>
      <vt:lpstr>ELABORATION DES TABLEAUX DE BORD DE PERFORMANCE</vt:lpstr>
      <vt:lpstr>QUESTIONS LIMINAIRES</vt:lpstr>
      <vt:lpstr>QUESTIONS LIMINAIRES (2)</vt:lpstr>
      <vt:lpstr>QUESTIONS LIMINAIRES (3)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DES OFFRES ET PRODUITS DE LA NASLA</dc:title>
  <dc:creator>Serge</dc:creator>
  <cp:lastModifiedBy>Serge</cp:lastModifiedBy>
  <cp:revision>9</cp:revision>
  <dcterms:created xsi:type="dcterms:W3CDTF">2023-07-14T06:15:18Z</dcterms:created>
  <dcterms:modified xsi:type="dcterms:W3CDTF">2024-01-16T11:40:34Z</dcterms:modified>
</cp:coreProperties>
</file>